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80" r:id="rId2"/>
    <p:sldId id="286" r:id="rId3"/>
    <p:sldId id="288" r:id="rId4"/>
    <p:sldId id="263" r:id="rId5"/>
    <p:sldId id="289" r:id="rId6"/>
    <p:sldId id="290" r:id="rId7"/>
    <p:sldId id="291" r:id="rId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Old English Text MT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Old English Text MT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Old English Text MT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Old English Text MT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Old English Text MT" pitchFamily="66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Old English Text MT" pitchFamily="66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Old English Text MT" pitchFamily="66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Old English Text MT" pitchFamily="66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Old English Text MT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0000"/>
    <a:srgbClr val="FFCC99"/>
    <a:srgbClr val="FFFFCC"/>
    <a:srgbClr val="FFCCCC"/>
    <a:srgbClr val="FF9966"/>
    <a:srgbClr val="DDDDDD"/>
    <a:srgbClr val="CCFFFF"/>
    <a:srgbClr val="CCFFCC"/>
    <a:srgbClr val="1718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41" autoAdjust="0"/>
    <p:restoredTop sz="90929"/>
  </p:normalViewPr>
  <p:slideViewPr>
    <p:cSldViewPr>
      <p:cViewPr varScale="1">
        <p:scale>
          <a:sx n="61" d="100"/>
          <a:sy n="61" d="100"/>
        </p:scale>
        <p:origin x="87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AC471E-ED90-44E1-9360-0AE4C37BB486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5D3450-A728-475F-9B5A-2684788621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573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D3450-A728-475F-9B5A-2684788621B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060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2B53B0-66FE-45CE-BF21-428105AFC8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7E0A0F-D061-42C4-8EE9-E5FFF46F96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29615C-96C3-4717-81C3-613EF0BDAD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F61E75-37F5-4183-90CF-E47D22830B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6CA9AE-D6DE-4579-9B4F-AE5DF254CB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2DDB90-39CB-4457-98FC-5E051B61F9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EBB92A-E134-49A9-A5BD-C3AA2EC4F0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47CDC-A4AC-4263-997D-3CBB9F00F9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18E45F-DEBA-4A24-A59E-5ADE8F889C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F55B1F-B1AE-4062-978F-5C9841A845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BE7757-F792-4825-9435-777F304E19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>
              <a:defRPr/>
            </a:pPr>
            <a:fld id="{7977AB7D-B99C-473D-AC0C-F1EFC9B8DF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excommunicate.net/news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457200" y="4572000"/>
            <a:ext cx="46482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dirty="0">
                <a:solidFill>
                  <a:srgbClr val="FFFFCC"/>
                </a:solidFill>
                <a:latin typeface="Geneva"/>
              </a:rPr>
              <a:t>High Middle Ages PPT #2</a:t>
            </a:r>
            <a:endParaRPr lang="en-US" sz="7200" dirty="0">
              <a:solidFill>
                <a:srgbClr val="FFFFCC"/>
              </a:solidFill>
            </a:endParaRPr>
          </a:p>
        </p:txBody>
      </p:sp>
      <p:pic>
        <p:nvPicPr>
          <p:cNvPr id="2051" name="Picture 6" descr="http://www.bnf.fr/enluminures/images/jpeg/i4_0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3733800"/>
            <a:ext cx="3505200" cy="282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8" descr="http://library.wustl.edu/units/spec/exhibits/illuminated/images/shepard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04800"/>
            <a:ext cx="3074988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10" descr="http://www.esh.ed.ac.uk/Courses_IB/Mid_Ages/Middle%20Ag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304800"/>
            <a:ext cx="4608513" cy="324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590800"/>
            <a:ext cx="53340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228600" y="381000"/>
            <a:ext cx="86106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DDDDDD"/>
                </a:solidFill>
                <a:latin typeface="Arial" charset="0"/>
              </a:rPr>
              <a:t>The Germanic people </a:t>
            </a:r>
            <a:r>
              <a:rPr lang="en-US" sz="2000" u="sng" dirty="0">
                <a:solidFill>
                  <a:srgbClr val="DDDDDD"/>
                </a:solidFill>
                <a:latin typeface="Arial" charset="0"/>
              </a:rPr>
              <a:t>did not develop a strong central government</a:t>
            </a:r>
            <a:r>
              <a:rPr lang="en-US" sz="2000" dirty="0">
                <a:solidFill>
                  <a:srgbClr val="DDDDDD"/>
                </a:solidFill>
                <a:latin typeface="Arial" charset="0"/>
              </a:rPr>
              <a:t>. The Germanic peoples and Italian City-States became bitter rivals.  </a:t>
            </a:r>
          </a:p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DDDDDD"/>
                </a:solidFill>
                <a:latin typeface="Arial" charset="0"/>
              </a:rPr>
              <a:t>In </a:t>
            </a:r>
            <a:r>
              <a:rPr lang="en-US" sz="2000" b="1" dirty="0">
                <a:solidFill>
                  <a:srgbClr val="DDDDDD"/>
                </a:solidFill>
                <a:latin typeface="Arial" charset="0"/>
              </a:rPr>
              <a:t>936</a:t>
            </a:r>
            <a:r>
              <a:rPr lang="en-US" sz="2000" dirty="0">
                <a:solidFill>
                  <a:srgbClr val="DDDDDD"/>
                </a:solidFill>
                <a:latin typeface="Arial" charset="0"/>
              </a:rPr>
              <a:t>, </a:t>
            </a:r>
            <a:r>
              <a:rPr lang="en-US" sz="2400" b="1" u="sng" dirty="0">
                <a:solidFill>
                  <a:srgbClr val="DDDDDD"/>
                </a:solidFill>
                <a:latin typeface="Arial" charset="0"/>
              </a:rPr>
              <a:t>Otto the Great</a:t>
            </a:r>
            <a:r>
              <a:rPr lang="en-US" sz="2400" dirty="0">
                <a:solidFill>
                  <a:srgbClr val="DDDDDD"/>
                </a:solidFill>
                <a:latin typeface="Arial" charset="0"/>
              </a:rPr>
              <a:t> </a:t>
            </a:r>
            <a:r>
              <a:rPr lang="en-US" sz="2000" dirty="0">
                <a:solidFill>
                  <a:srgbClr val="DDDDDD"/>
                </a:solidFill>
                <a:latin typeface="Arial" charset="0"/>
              </a:rPr>
              <a:t>was elected king by the Germanic feudal lords. He defended Pope John XII (12</a:t>
            </a:r>
            <a:r>
              <a:rPr lang="en-US" sz="2000" baseline="30000" dirty="0">
                <a:solidFill>
                  <a:srgbClr val="DDDDDD"/>
                </a:solidFill>
                <a:latin typeface="Arial" charset="0"/>
              </a:rPr>
              <a:t>th</a:t>
            </a:r>
            <a:r>
              <a:rPr lang="en-US" sz="2000" dirty="0">
                <a:solidFill>
                  <a:srgbClr val="DDDDDD"/>
                </a:solidFill>
                <a:latin typeface="Arial" charset="0"/>
              </a:rPr>
              <a:t>) against unruly Roman nobles and the Pope crowned him </a:t>
            </a:r>
            <a:r>
              <a:rPr lang="en-US" sz="2400" b="1" u="sng" dirty="0">
                <a:solidFill>
                  <a:srgbClr val="DDDDDD"/>
                </a:solidFill>
                <a:latin typeface="Arial" charset="0"/>
              </a:rPr>
              <a:t>“Emperor of the Romans.”</a:t>
            </a: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6324600" y="2514600"/>
            <a:ext cx="2438400" cy="3387725"/>
          </a:xfrm>
          <a:prstGeom prst="rect">
            <a:avLst/>
          </a:prstGeom>
          <a:solidFill>
            <a:srgbClr val="DDDDDD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Arial" charset="0"/>
              </a:rPr>
              <a:t>Otto’s </a:t>
            </a:r>
            <a:r>
              <a:rPr lang="en-US" sz="2400" b="1">
                <a:latin typeface="Arial" charset="0"/>
              </a:rPr>
              <a:t>Holy Roman Empire</a:t>
            </a:r>
            <a:r>
              <a:rPr lang="en-US" sz="2400">
                <a:latin typeface="Arial" charset="0"/>
              </a:rPr>
              <a:t> was much smaller than Charlemagne’s – but it </a:t>
            </a:r>
            <a:r>
              <a:rPr lang="en-US" sz="2400" b="1">
                <a:latin typeface="Arial" charset="0"/>
              </a:rPr>
              <a:t>continued for more than 800 years</a:t>
            </a:r>
          </a:p>
        </p:txBody>
      </p:sp>
    </p:spTree>
  </p:cSld>
  <p:clrMapOvr>
    <a:masterClrMapping/>
  </p:clrMapOvr>
  <p:transition spd="med"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457200" y="304800"/>
            <a:ext cx="8229600" cy="1930400"/>
          </a:xfrm>
          <a:prstGeom prst="rect">
            <a:avLst/>
          </a:prstGeom>
          <a:solidFill>
            <a:srgbClr val="FFFFCC"/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000" dirty="0">
                <a:latin typeface="Arial" charset="0"/>
              </a:rPr>
              <a:t>A </a:t>
            </a:r>
            <a:r>
              <a:rPr lang="en-US" sz="2000" b="1" dirty="0">
                <a:latin typeface="Arial" charset="0"/>
              </a:rPr>
              <a:t>struggle developed between the Holy Roman Empire</a:t>
            </a:r>
            <a:r>
              <a:rPr lang="en-US" sz="2000" dirty="0">
                <a:latin typeface="Arial" charset="0"/>
              </a:rPr>
              <a:t> (the Germanic Kings) </a:t>
            </a:r>
            <a:r>
              <a:rPr lang="en-US" sz="2000" b="1" dirty="0">
                <a:latin typeface="Arial" charset="0"/>
              </a:rPr>
              <a:t>and the Church</a:t>
            </a:r>
            <a:r>
              <a:rPr lang="en-US" sz="2000" dirty="0">
                <a:latin typeface="Arial" charset="0"/>
              </a:rPr>
              <a:t> (the Popes).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b="1" dirty="0">
                <a:latin typeface="Arial" charset="0"/>
              </a:rPr>
              <a:t>The kings said they could appoint Bishops, and the Pope said only he could do that</a:t>
            </a:r>
            <a:r>
              <a:rPr lang="en-US" sz="2000" dirty="0">
                <a:latin typeface="Arial" charset="0"/>
              </a:rPr>
              <a:t>.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dirty="0">
                <a:latin typeface="Arial" charset="0"/>
              </a:rPr>
              <a:t>Pope Gregory excommunicated King Henry IV (4</a:t>
            </a:r>
            <a:r>
              <a:rPr lang="en-US" sz="2000" baseline="30000" dirty="0">
                <a:latin typeface="Arial" charset="0"/>
              </a:rPr>
              <a:t>th</a:t>
            </a:r>
            <a:r>
              <a:rPr lang="en-US" sz="2000" dirty="0">
                <a:latin typeface="Arial" charset="0"/>
              </a:rPr>
              <a:t>) because of this.</a:t>
            </a:r>
          </a:p>
        </p:txBody>
      </p:sp>
      <p:grpSp>
        <p:nvGrpSpPr>
          <p:cNvPr id="29701" name="Group 14"/>
          <p:cNvGrpSpPr>
            <a:grpSpLocks/>
          </p:cNvGrpSpPr>
          <p:nvPr/>
        </p:nvGrpSpPr>
        <p:grpSpPr bwMode="auto">
          <a:xfrm>
            <a:off x="-3175" y="138113"/>
            <a:ext cx="9150350" cy="6583362"/>
            <a:chOff x="0" y="4147"/>
            <a:chExt cx="5764" cy="4147"/>
          </a:xfrm>
        </p:grpSpPr>
        <p:sp>
          <p:nvSpPr>
            <p:cNvPr id="29704" name="Rectangle 11"/>
            <p:cNvSpPr>
              <a:spLocks noChangeArrowheads="1"/>
            </p:cNvSpPr>
            <p:nvPr/>
          </p:nvSpPr>
          <p:spPr bwMode="auto">
            <a:xfrm>
              <a:off x="0" y="4147"/>
              <a:ext cx="5760" cy="4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9705" name="Rectangle 12"/>
            <p:cNvSpPr>
              <a:spLocks noChangeArrowheads="1"/>
            </p:cNvSpPr>
            <p:nvPr/>
          </p:nvSpPr>
          <p:spPr bwMode="auto">
            <a:xfrm>
              <a:off x="0" y="4147"/>
              <a:ext cx="5764" cy="7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en-US" sz="2400">
                  <a:latin typeface="Times New Roman" charset="0"/>
                  <a:hlinkClick r:id="rId2"/>
                </a:rPr>
                <a:t>  </a:t>
              </a:r>
              <a:r>
                <a:rPr lang="en-US" sz="7700">
                  <a:latin typeface="Times New Roman" charset="0"/>
                </a:rPr>
                <a:t> </a:t>
              </a:r>
              <a:r>
                <a:rPr lang="en-US" sz="2400">
                  <a:latin typeface="Times New Roman" charset="0"/>
                </a:rPr>
                <a:t>                    </a:t>
              </a:r>
            </a:p>
          </p:txBody>
        </p:sp>
      </p:grpSp>
      <p:pic>
        <p:nvPicPr>
          <p:cNvPr id="31748" name="Picture 4" descr="http://www.nobility-association.com/holy%20roman%20empi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2667000"/>
            <a:ext cx="1947878" cy="1514476"/>
          </a:xfrm>
          <a:prstGeom prst="rect">
            <a:avLst/>
          </a:prstGeom>
          <a:noFill/>
        </p:spPr>
      </p:pic>
      <p:pic>
        <p:nvPicPr>
          <p:cNvPr id="15" name="Picture 2" descr="http://www.halat.pl/5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2514600"/>
            <a:ext cx="2971800" cy="4059836"/>
          </a:xfrm>
          <a:prstGeom prst="rect">
            <a:avLst/>
          </a:prstGeom>
          <a:noFill/>
        </p:spPr>
      </p:pic>
      <p:pic>
        <p:nvPicPr>
          <p:cNvPr id="16" name="Picture 6" descr="http://www.christusrex.org/www1/stanzas/Jl-Gregor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2590800"/>
            <a:ext cx="2998788" cy="391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4" name="Picture 10" descr="http://ldysinger.stjohnsem.edu/images/Besancon_BM-434_1372/x209_king_cns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5200" y="4419600"/>
            <a:ext cx="2267125" cy="197167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0458472"/>
              </p:ext>
            </p:extLst>
          </p:nvPr>
        </p:nvGraphicFramePr>
        <p:xfrm>
          <a:off x="0" y="23813"/>
          <a:ext cx="9144000" cy="683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7" name="Photo Editor Photo" r:id="rId3" imgW="45600000" imgH="35752381" progId="">
                  <p:embed/>
                </p:oleObj>
              </mc:Choice>
              <mc:Fallback>
                <p:oleObj name="Photo Editor Photo" r:id="rId3" imgW="45600000" imgH="35752381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3813"/>
                        <a:ext cx="9144000" cy="6834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1371600" y="1600200"/>
            <a:ext cx="1600200" cy="30353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Arial" charset="0"/>
              </a:rPr>
              <a:t>Angered by Pope Gregory’s actions because he needed church leaders to support him against powerful Germanic Lords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5486400" y="1143000"/>
            <a:ext cx="2362200" cy="2179638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Arial" charset="0"/>
              </a:rPr>
              <a:t>Wanted to reform corrupt church leaders who plotted with the king to increase their power and wealth</a:t>
            </a:r>
          </a:p>
          <a:p>
            <a:pPr>
              <a:spcBef>
                <a:spcPct val="50000"/>
              </a:spcBef>
            </a:pPr>
            <a:r>
              <a:rPr lang="en-US" sz="1600">
                <a:latin typeface="Arial" charset="0"/>
              </a:rPr>
              <a:t>In 1075 outlawed church officials chosen by king</a:t>
            </a: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5638800" y="3581400"/>
            <a:ext cx="3200400" cy="83502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Arial" charset="0"/>
              </a:rPr>
              <a:t>Threatened to excommunicate any king who disobeyed (thus taking away their salvation)</a:t>
            </a: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0" y="5421313"/>
            <a:ext cx="3429000" cy="120032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latin typeface="Arial" charset="0"/>
              </a:rPr>
              <a:t>Henry IV (4</a:t>
            </a:r>
            <a:r>
              <a:rPr lang="en-US" sz="1600" baseline="30000" dirty="0">
                <a:latin typeface="Arial" charset="0"/>
              </a:rPr>
              <a:t>th</a:t>
            </a:r>
            <a:r>
              <a:rPr lang="en-US" sz="1600" dirty="0">
                <a:latin typeface="Arial" charset="0"/>
              </a:rPr>
              <a:t>) demanded that Gregory VII (7</a:t>
            </a:r>
            <a:r>
              <a:rPr lang="en-US" sz="1600" baseline="30000" dirty="0">
                <a:latin typeface="Arial" charset="0"/>
              </a:rPr>
              <a:t>th</a:t>
            </a:r>
            <a:r>
              <a:rPr lang="en-US" sz="1600" dirty="0">
                <a:latin typeface="Arial" charset="0"/>
              </a:rPr>
              <a:t>) resign as Pope</a:t>
            </a:r>
          </a:p>
          <a:p>
            <a:pPr>
              <a:spcBef>
                <a:spcPct val="50000"/>
              </a:spcBef>
            </a:pPr>
            <a:r>
              <a:rPr lang="en-US" sz="1600" dirty="0">
                <a:latin typeface="Arial" charset="0"/>
              </a:rPr>
              <a:t>Henry IV (4</a:t>
            </a:r>
            <a:r>
              <a:rPr lang="en-US" sz="1600" baseline="30000" dirty="0">
                <a:latin typeface="Arial" charset="0"/>
              </a:rPr>
              <a:t>th</a:t>
            </a:r>
            <a:r>
              <a:rPr lang="en-US" sz="1600" dirty="0">
                <a:latin typeface="Arial" charset="0"/>
              </a:rPr>
              <a:t>) was excommunicated by Pope Gregory VII (Gregory 7</a:t>
            </a:r>
            <a:r>
              <a:rPr lang="en-US" sz="1600" baseline="30000" dirty="0">
                <a:latin typeface="Arial" charset="0"/>
              </a:rPr>
              <a:t>th</a:t>
            </a:r>
            <a:r>
              <a:rPr lang="en-US" sz="1600" dirty="0">
                <a:latin typeface="Arial" charset="0"/>
              </a:rPr>
              <a:t>)</a:t>
            </a: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3429000" y="5299075"/>
            <a:ext cx="2590800" cy="15589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Arial" charset="0"/>
              </a:rPr>
              <a:t>Henry realizes he cannot defeat Pope and begs for forgiveness – Henry is forgiven - feud continues, excommunicated again-marches on Rome</a:t>
            </a:r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6019800" y="5462547"/>
            <a:ext cx="3124200" cy="135421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latin typeface="Arial" charset="0"/>
              </a:rPr>
              <a:t>1122 Emperor Henry V (the 5</a:t>
            </a:r>
            <a:r>
              <a:rPr lang="en-US" sz="1600" baseline="30000" dirty="0">
                <a:latin typeface="Arial" charset="0"/>
              </a:rPr>
              <a:t>th</a:t>
            </a:r>
            <a:r>
              <a:rPr lang="en-US" sz="1600" dirty="0">
                <a:latin typeface="Arial" charset="0"/>
              </a:rPr>
              <a:t>) reaches a compromise in the </a:t>
            </a:r>
            <a:r>
              <a:rPr lang="en-US" sz="1800" b="1" dirty="0">
                <a:solidFill>
                  <a:schemeClr val="accent2"/>
                </a:solidFill>
                <a:latin typeface="Arial" charset="0"/>
              </a:rPr>
              <a:t>Concordant of Worms</a:t>
            </a:r>
            <a:r>
              <a:rPr lang="en-US" sz="1600" dirty="0">
                <a:latin typeface="Arial" charset="0"/>
              </a:rPr>
              <a:t>- church to appoint bishops – Kings to give titles and land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1000" y="3117850"/>
            <a:ext cx="6858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Henry the 4th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962900" y="2893409"/>
            <a:ext cx="8763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Gregory the 7</a:t>
            </a:r>
            <a:r>
              <a:rPr lang="en-US" sz="12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</p:cSld>
  <p:clrMapOvr>
    <a:masterClrMapping/>
  </p:clrMapOvr>
  <p:transition spd="med"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3657600"/>
            <a:ext cx="6553200" cy="2800767"/>
          </a:xfrm>
          <a:prstGeom prst="rect">
            <a:avLst/>
          </a:prstGeom>
          <a:solidFill>
            <a:srgbClr val="FFCC99"/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1100s &amp; 1200s – German Emperors (Holy Roman Empire) sought to control Italy</a:t>
            </a:r>
          </a:p>
          <a:p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Caused problems with the Pope and wealthy cities in N. Italy.</a:t>
            </a:r>
          </a:p>
          <a:p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Frederick I and Frederick II of Germany  both fought for control of wealthy Italian cities</a:t>
            </a:r>
          </a:p>
        </p:txBody>
      </p:sp>
      <p:pic>
        <p:nvPicPr>
          <p:cNvPr id="34818" name="Picture 2" descr="http://www.nltaylor.net/images/salles/Barbaross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3758005"/>
            <a:ext cx="1726930" cy="2864672"/>
          </a:xfrm>
          <a:prstGeom prst="rect">
            <a:avLst/>
          </a:prstGeom>
          <a:noFill/>
        </p:spPr>
      </p:pic>
      <p:pic>
        <p:nvPicPr>
          <p:cNvPr id="34820" name="Picture 4" descr="http://s3-eu-west-1.amazonaws.com/lookandlearn-preview/A/A003/A003871-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28600"/>
            <a:ext cx="4876800" cy="3276600"/>
          </a:xfrm>
          <a:prstGeom prst="rect">
            <a:avLst/>
          </a:prstGeom>
          <a:noFill/>
        </p:spPr>
      </p:pic>
      <p:pic>
        <p:nvPicPr>
          <p:cNvPr id="34822" name="Picture 6" descr="http://upload.wikimedia.org/wikipedia/commons/thumb/b/b8/Italy1328.svg/300px-Italy1328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228600"/>
            <a:ext cx="3276600" cy="32766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457200"/>
            <a:ext cx="312420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German nobles grew in power</a:t>
            </a:r>
          </a:p>
          <a:p>
            <a:endParaRPr lang="en-US" sz="2200" b="1" dirty="0">
              <a:solidFill>
                <a:srgbClr val="FFCC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200" b="1" dirty="0">
                <a:solidFill>
                  <a:srgbClr val="FFCC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Holy Roman Empire = patchwork of feudal states</a:t>
            </a:r>
          </a:p>
          <a:p>
            <a:endParaRPr lang="en-US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2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Germany would not become a nation state for 600 years</a:t>
            </a:r>
          </a:p>
          <a:p>
            <a:endParaRPr lang="en-US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France and Spain also fought over power in Italian city states</a:t>
            </a:r>
          </a:p>
        </p:txBody>
      </p:sp>
      <p:pic>
        <p:nvPicPr>
          <p:cNvPr id="33794" name="Picture 2" descr="http://www.uncp.edu/home/rwb/Holy_roman_Empire_Map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228600"/>
            <a:ext cx="4800600" cy="64008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28600"/>
            <a:ext cx="3810000" cy="156966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1200s – Church reaches the peak of its political power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67200" y="228600"/>
            <a:ext cx="4572000" cy="6455613"/>
          </a:xfrm>
          <a:prstGeom prst="rect">
            <a:avLst/>
          </a:prstGeom>
          <a:solidFill>
            <a:srgbClr val="580000"/>
          </a:solidFill>
          <a:ln w="762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popes claimed the right to depose kings</a:t>
            </a:r>
          </a:p>
          <a:p>
            <a:pPr>
              <a:buFont typeface="Arial" pitchFamily="34" charset="0"/>
              <a:buChar char="•"/>
            </a:pPr>
            <a:endParaRPr lang="en-US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1198 – </a:t>
            </a:r>
            <a:r>
              <a:rPr lang="en-US" sz="2200" b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Pope Innocent II 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claimed supremacy over all other rulers – </a:t>
            </a:r>
            <a:r>
              <a:rPr lang="en-US" sz="2200" b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was  one of the most powerful popes in history</a:t>
            </a:r>
          </a:p>
          <a:p>
            <a:pPr>
              <a:buFont typeface="Arial" pitchFamily="34" charset="0"/>
              <a:buChar char="•"/>
            </a:pPr>
            <a:endParaRPr lang="en-US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also strengthened Papal power  and revised rules within the church</a:t>
            </a:r>
          </a:p>
          <a:p>
            <a:pPr>
              <a:buFont typeface="Arial" pitchFamily="34" charset="0"/>
              <a:buChar char="•"/>
            </a:pPr>
            <a:endParaRPr lang="en-US" sz="2450" b="1" dirty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1296 when there were two popes, one in France and one in Rome  (remember Philip IV 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(the 4</a:t>
            </a:r>
            <a:r>
              <a:rPr lang="en-US" sz="20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4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France, 1305) – the power of the popes declined.</a:t>
            </a:r>
          </a:p>
        </p:txBody>
      </p:sp>
      <p:pic>
        <p:nvPicPr>
          <p:cNvPr id="32770" name="Picture 2" descr="https://encrypted-tbn2.google.com/images?q=tbn:ANd9GcSNgfE-nQmEgqdPa3DbftqxOwfNye7Ta74ngg1yRe34EPtI86N2meiIN0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133600"/>
            <a:ext cx="3124200" cy="445364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7861</TotalTime>
  <Words>442</Words>
  <Application>Microsoft Office PowerPoint</Application>
  <PresentationFormat>On-screen Show (4:3)</PresentationFormat>
  <Paragraphs>40</Paragraphs>
  <Slides>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Geneva</vt:lpstr>
      <vt:lpstr>Old English Text MT</vt:lpstr>
      <vt:lpstr>Times New Roman</vt:lpstr>
      <vt:lpstr>Default Design</vt:lpstr>
      <vt:lpstr>Photo Editor Photo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Kathy</dc:creator>
  <cp:lastModifiedBy>Kathleen D. Harrington</cp:lastModifiedBy>
  <cp:revision>115</cp:revision>
  <dcterms:created xsi:type="dcterms:W3CDTF">2004-10-20T17:10:41Z</dcterms:created>
  <dcterms:modified xsi:type="dcterms:W3CDTF">2018-11-13T18:36:33Z</dcterms:modified>
</cp:coreProperties>
</file>